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6908800" cy="3460750"/>
  <p:notesSz cx="69088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B81CB-F402-4998-B05B-6221A0F9BE99}" v="4" dt="2026-01-14T23:25:17.6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1" d="100"/>
          <a:sy n="151" d="100"/>
        </p:scale>
        <p:origin x="470" y="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8636" y="1072832"/>
            <a:ext cx="5877877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37272" y="1938020"/>
            <a:ext cx="4840605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5757" y="795972"/>
            <a:ext cx="3008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61302" y="795972"/>
            <a:ext cx="3008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54676" y="326149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75059" y="325753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52861" y="325753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12878" y="325118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549709" y="325753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913273" y="32638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824372" y="325753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900573" y="325118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75236" y="3251186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099035" y="325753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175236" y="32892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449899" y="325118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755029" y="328166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727966" y="325517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633108" y="3251186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6912609" cy="354330"/>
          </a:xfrm>
          <a:custGeom>
            <a:avLst/>
            <a:gdLst/>
            <a:ahLst/>
            <a:cxnLst/>
            <a:rect l="l" t="t" r="r" b="b"/>
            <a:pathLst>
              <a:path w="6912609" h="354330">
                <a:moveTo>
                  <a:pt x="6912000" y="0"/>
                </a:moveTo>
                <a:lnTo>
                  <a:pt x="0" y="0"/>
                </a:lnTo>
                <a:lnTo>
                  <a:pt x="0" y="354152"/>
                </a:lnTo>
                <a:lnTo>
                  <a:pt x="6912000" y="354152"/>
                </a:lnTo>
                <a:lnTo>
                  <a:pt x="6912000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DC34B-4102-BFCD-4420-28EB093CC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600" y="1305270"/>
            <a:ext cx="5181600" cy="465961"/>
          </a:xfrm>
        </p:spPr>
        <p:txBody>
          <a:bodyPr anchor="b"/>
          <a:lstStyle>
            <a:lvl1pPr algn="ctr">
              <a:defRPr sz="3028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D63528-BB6E-ABDE-2B16-EDC2D7C37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1817695"/>
            <a:ext cx="5181600" cy="186333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703" indent="0" algn="ctr">
              <a:buNone/>
              <a:defRPr sz="1009"/>
            </a:lvl2pPr>
            <a:lvl3pPr marL="461406" indent="0" algn="ctr">
              <a:buNone/>
              <a:defRPr sz="908"/>
            </a:lvl3pPr>
            <a:lvl4pPr marL="692109" indent="0" algn="ctr">
              <a:buNone/>
              <a:defRPr sz="807"/>
            </a:lvl4pPr>
            <a:lvl5pPr marL="922812" indent="0" algn="ctr">
              <a:buNone/>
              <a:defRPr sz="807"/>
            </a:lvl5pPr>
            <a:lvl6pPr marL="1153516" indent="0" algn="ctr">
              <a:buNone/>
              <a:defRPr sz="807"/>
            </a:lvl6pPr>
            <a:lvl7pPr marL="1384219" indent="0" algn="ctr">
              <a:buNone/>
              <a:defRPr sz="807"/>
            </a:lvl7pPr>
            <a:lvl8pPr marL="1614922" indent="0" algn="ctr">
              <a:buNone/>
              <a:defRPr sz="807"/>
            </a:lvl8pPr>
            <a:lvl9pPr marL="1845625" indent="0" algn="ctr">
              <a:buNone/>
              <a:defRPr sz="807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9914C-39E4-A1AB-E671-1D85B495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5757" y="3218497"/>
            <a:ext cx="1590484" cy="276999"/>
          </a:xfrm>
        </p:spPr>
        <p:txBody>
          <a:bodyPr/>
          <a:lstStyle/>
          <a:p>
            <a:fld id="{5C75142E-AF72-4743-9C0C-3379DE7B556D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EF4E8C-AB01-9149-48C5-8CE12FD5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8187" y="3338410"/>
            <a:ext cx="427990" cy="9233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9DE399-A835-DE2D-848D-40F7A002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2861" y="3338410"/>
            <a:ext cx="214629" cy="92333"/>
          </a:xfrm>
        </p:spPr>
        <p:txBody>
          <a:bodyPr/>
          <a:lstStyle/>
          <a:p>
            <a:fld id="{D85ED7B8-32E1-4854-845D-9E745BEC34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54676" y="326149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275059" y="325753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52861" y="325753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12878" y="325118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549709" y="3257537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913273" y="326388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824372" y="325753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900573" y="325118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75236" y="3251186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099035" y="325753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6175236" y="328928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0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449899" y="325118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755029" y="3281667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727966" y="325517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633108" y="3251186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2470" y="409395"/>
            <a:ext cx="3550208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5757" y="795972"/>
            <a:ext cx="6223635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38187" y="3338410"/>
            <a:ext cx="427990" cy="122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5757" y="3218497"/>
            <a:ext cx="1590484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42861" y="3338410"/>
            <a:ext cx="214629" cy="122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35" dirty="0"/>
              <a:t>‹N°›</a:t>
            </a:fld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slide" Target="slide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slide" Target="slide1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B76ED96B-1E4F-954B-8012-58C1E60C1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8" y="0"/>
            <a:ext cx="2067676" cy="5206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410D19-1954-CD3B-D93D-5D6553D3A330}"/>
              </a:ext>
            </a:extLst>
          </p:cNvPr>
          <p:cNvSpPr txBox="1"/>
          <p:nvPr/>
        </p:nvSpPr>
        <p:spPr>
          <a:xfrm>
            <a:off x="640072" y="2124554"/>
            <a:ext cx="1747528" cy="32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10" b="1" dirty="0">
                <a:latin typeface="Cavolini" panose="03000502040302020204" pitchFamily="66" charset="0"/>
                <a:cs typeface="Cavolini" panose="03000502040302020204" pitchFamily="66" charset="0"/>
              </a:rPr>
              <a:t>Présenté par :</a:t>
            </a:r>
            <a:endParaRPr lang="en-US" sz="111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9A8F16-B197-D24B-AFA8-4880F4C071BE}"/>
              </a:ext>
            </a:extLst>
          </p:cNvPr>
          <p:cNvSpPr txBox="1"/>
          <p:nvPr/>
        </p:nvSpPr>
        <p:spPr>
          <a:xfrm>
            <a:off x="914438" y="2404794"/>
            <a:ext cx="1777962" cy="30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dirty="0">
                <a:latin typeface="Cavolini" panose="03000502040302020204" pitchFamily="66" charset="0"/>
                <a:cs typeface="Cavolini" panose="03000502040302020204" pitchFamily="66" charset="0"/>
              </a:rPr>
              <a:t>Litimi Issam</a:t>
            </a:r>
            <a:endParaRPr lang="en-US" sz="1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D996C8-3F16-774C-6688-98325CE26D2F}"/>
              </a:ext>
            </a:extLst>
          </p:cNvPr>
          <p:cNvSpPr txBox="1"/>
          <p:nvPr/>
        </p:nvSpPr>
        <p:spPr>
          <a:xfrm>
            <a:off x="1075744" y="2793835"/>
            <a:ext cx="2235162" cy="30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dirty="0" err="1">
                <a:latin typeface="Cavolini" panose="03000502040302020204" pitchFamily="66" charset="0"/>
                <a:cs typeface="Cavolini" panose="03000502040302020204" pitchFamily="66" charset="0"/>
              </a:rPr>
              <a:t>Benzeragah</a:t>
            </a:r>
            <a:r>
              <a:rPr lang="fr-FR" sz="1000" dirty="0">
                <a:latin typeface="Cavolini" panose="03000502040302020204" pitchFamily="66" charset="0"/>
                <a:cs typeface="Cavolini" panose="03000502040302020204" pitchFamily="66" charset="0"/>
              </a:rPr>
              <a:t> Salim</a:t>
            </a:r>
            <a:endParaRPr lang="en-US" sz="1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29D2E9-43FF-338C-FD46-085D0E96A3F7}"/>
              </a:ext>
            </a:extLst>
          </p:cNvPr>
          <p:cNvSpPr txBox="1"/>
          <p:nvPr/>
        </p:nvSpPr>
        <p:spPr>
          <a:xfrm>
            <a:off x="4489506" y="2129180"/>
            <a:ext cx="1860493" cy="32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10" b="1" dirty="0">
                <a:latin typeface="Cavolini" panose="03000502040302020204" pitchFamily="66" charset="0"/>
                <a:cs typeface="Cavolini" panose="03000502040302020204" pitchFamily="66" charset="0"/>
              </a:rPr>
              <a:t>Encadré par :</a:t>
            </a:r>
            <a:endParaRPr lang="en-US" sz="111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B2731F-BAFD-573B-C732-3EAB5E14186E}"/>
              </a:ext>
            </a:extLst>
          </p:cNvPr>
          <p:cNvSpPr txBox="1"/>
          <p:nvPr/>
        </p:nvSpPr>
        <p:spPr>
          <a:xfrm>
            <a:off x="4720224" y="2454253"/>
            <a:ext cx="1569289" cy="30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>
                <a:latin typeface="Cavolini" panose="03000502040302020204" pitchFamily="66" charset="0"/>
                <a:cs typeface="Cavolini" panose="03000502040302020204" pitchFamily="66" charset="0"/>
              </a:rPr>
              <a:t>Pr.RACHIK</a:t>
            </a:r>
            <a:r>
              <a:rPr lang="en-US" sz="1000" dirty="0">
                <a:latin typeface="Cavolini" panose="03000502040302020204" pitchFamily="66" charset="0"/>
                <a:cs typeface="Cavolini" panose="03000502040302020204" pitchFamily="66" charset="0"/>
              </a:rPr>
              <a:t> Zineb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210E8EFA-482C-1DD6-6D46-062436805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063" y="1120776"/>
            <a:ext cx="4361792" cy="5644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46143" tIns="23072" rIns="46143" bIns="23072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404"/>
              </a:spcAft>
            </a:pPr>
            <a:r>
              <a:rPr lang="fr-FR" sz="1262" b="1" dirty="0">
                <a:latin typeface="Arial Black" panose="020B0A04020102020204" pitchFamily="34" charset="0"/>
                <a:ea typeface="Lato" panose="020F0502020204030204" pitchFamily="34" charset="0"/>
                <a:cs typeface="Lato" panose="020F0502020204030204" pitchFamily="34" charset="0"/>
              </a:rPr>
              <a:t>       Présentation sur la  Gestion de location </a:t>
            </a:r>
          </a:p>
          <a:p>
            <a:pPr>
              <a:lnSpc>
                <a:spcPct val="107000"/>
              </a:lnSpc>
              <a:spcAft>
                <a:spcPts val="404"/>
              </a:spcAft>
            </a:pPr>
            <a:r>
              <a:rPr lang="fr-FR" sz="1262" b="1" dirty="0">
                <a:latin typeface="Arial Black" panose="020B0A04020102020204" pitchFamily="34" charset="0"/>
                <a:ea typeface="Lato" panose="020F0502020204030204" pitchFamily="34" charset="0"/>
                <a:cs typeface="Lato" panose="020F0502020204030204" pitchFamily="34" charset="0"/>
              </a:rPr>
              <a:t>	            de voitures</a:t>
            </a:r>
            <a:endParaRPr lang="en-US" sz="1262" b="1" dirty="0">
              <a:latin typeface="Arial Black" panose="020B0A0402010202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903D5E-7708-08FF-F33F-07F1E1FCBF83}"/>
              </a:ext>
            </a:extLst>
          </p:cNvPr>
          <p:cNvSpPr txBox="1"/>
          <p:nvPr/>
        </p:nvSpPr>
        <p:spPr>
          <a:xfrm>
            <a:off x="3049087" y="3140190"/>
            <a:ext cx="1440420" cy="23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59" b="1" dirty="0">
                <a:latin typeface="+mj-lt"/>
              </a:rPr>
              <a:t>Janvier 2026</a:t>
            </a:r>
            <a:endParaRPr lang="en-US" sz="959" b="1" dirty="0"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4BB692-5EA6-D8C5-8E1A-9A1969B8A383}"/>
              </a:ext>
            </a:extLst>
          </p:cNvPr>
          <p:cNvSpPr txBox="1"/>
          <p:nvPr/>
        </p:nvSpPr>
        <p:spPr>
          <a:xfrm>
            <a:off x="995091" y="2586805"/>
            <a:ext cx="2235162" cy="30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dirty="0" err="1">
                <a:latin typeface="Cavolini" panose="03000502040302020204" pitchFamily="66" charset="0"/>
                <a:cs typeface="Cavolini" panose="03000502040302020204" pitchFamily="66" charset="0"/>
              </a:rPr>
              <a:t>Ouarzane</a:t>
            </a:r>
            <a:r>
              <a:rPr lang="fr-FR" sz="1000" dirty="0">
                <a:latin typeface="Cavolini" panose="03000502040302020204" pitchFamily="66" charset="0"/>
                <a:cs typeface="Cavolini" panose="03000502040302020204" pitchFamily="66" charset="0"/>
              </a:rPr>
              <a:t> Yasmine</a:t>
            </a:r>
            <a:endParaRPr lang="en-US" sz="1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4C1C9AA-8B11-8998-8FA6-1044A9F8A49F}"/>
              </a:ext>
            </a:extLst>
          </p:cNvPr>
          <p:cNvSpPr txBox="1"/>
          <p:nvPr/>
        </p:nvSpPr>
        <p:spPr>
          <a:xfrm>
            <a:off x="1210116" y="3017439"/>
            <a:ext cx="2235162" cy="30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dirty="0" err="1">
                <a:latin typeface="Cavolini" panose="03000502040302020204" pitchFamily="66" charset="0"/>
                <a:cs typeface="Cavolini" panose="03000502040302020204" pitchFamily="66" charset="0"/>
              </a:rPr>
              <a:t>Niazi</a:t>
            </a:r>
            <a:r>
              <a:rPr lang="fr-FR" sz="10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r-FR" sz="1000" dirty="0" err="1">
                <a:latin typeface="Cavolini" panose="03000502040302020204" pitchFamily="66" charset="0"/>
                <a:cs typeface="Cavolini" panose="03000502040302020204" pitchFamily="66" charset="0"/>
              </a:rPr>
              <a:t>Yassmine</a:t>
            </a:r>
            <a:endParaRPr lang="en-US" sz="1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142D99-F9FE-BCC2-807A-D265E8934B20}"/>
              </a:ext>
            </a:extLst>
          </p:cNvPr>
          <p:cNvSpPr txBox="1"/>
          <p:nvPr/>
        </p:nvSpPr>
        <p:spPr>
          <a:xfrm>
            <a:off x="3142668" y="10514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latin typeface="Sitka Small Semibold" pitchFamily="2" charset="0"/>
              </a:rPr>
              <a:t>               </a:t>
            </a:r>
            <a:r>
              <a:rPr lang="fr-FR" sz="1200" i="1" u="sng" dirty="0">
                <a:latin typeface="Sitka Small Semibold" pitchFamily="2" charset="0"/>
              </a:rPr>
              <a:t>Filière</a:t>
            </a:r>
            <a:r>
              <a:rPr lang="fr-FR" sz="1200" dirty="0">
                <a:latin typeface="Sitka Small Semibold" pitchFamily="2" charset="0"/>
              </a:rPr>
              <a:t>: </a:t>
            </a:r>
          </a:p>
          <a:p>
            <a:r>
              <a:rPr lang="fr-FR" sz="1200" dirty="0">
                <a:latin typeface="Sitka Small Semibold" pitchFamily="2" charset="0"/>
              </a:rPr>
              <a:t>     Développement des   </a:t>
            </a:r>
          </a:p>
          <a:p>
            <a:r>
              <a:rPr lang="fr-FR" sz="1200" dirty="0">
                <a:latin typeface="Sitka Small Semibold" pitchFamily="2" charset="0"/>
              </a:rPr>
              <a:t> systèmes d’informations</a:t>
            </a:r>
            <a:endParaRPr lang="en-US" sz="1200" dirty="0"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5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0962" y="306230"/>
            <a:ext cx="6746876" cy="228342"/>
            <a:chOff x="78598" y="-157053"/>
            <a:chExt cx="6746876" cy="22834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98" y="20680"/>
              <a:ext cx="6738370" cy="5060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854" y="-157053"/>
              <a:ext cx="6738620" cy="198120"/>
            </a:xfrm>
            <a:custGeom>
              <a:avLst/>
              <a:gdLst/>
              <a:ahLst/>
              <a:cxnLst/>
              <a:rect l="l" t="t" r="r" b="b"/>
              <a:pathLst>
                <a:path w="6738620" h="198120">
                  <a:moveTo>
                    <a:pt x="6738370" y="0"/>
                  </a:moveTo>
                  <a:lnTo>
                    <a:pt x="0" y="0"/>
                  </a:lnTo>
                  <a:lnTo>
                    <a:pt x="0" y="146976"/>
                  </a:lnTo>
                  <a:lnTo>
                    <a:pt x="4008" y="166700"/>
                  </a:lnTo>
                  <a:lnTo>
                    <a:pt x="14922" y="182853"/>
                  </a:lnTo>
                  <a:lnTo>
                    <a:pt x="31075" y="193767"/>
                  </a:lnTo>
                  <a:lnTo>
                    <a:pt x="50800" y="197776"/>
                  </a:lnTo>
                  <a:lnTo>
                    <a:pt x="6687570" y="197776"/>
                  </a:lnTo>
                  <a:lnTo>
                    <a:pt x="6707295" y="193767"/>
                  </a:lnTo>
                  <a:lnTo>
                    <a:pt x="6723448" y="182853"/>
                  </a:lnTo>
                  <a:lnTo>
                    <a:pt x="6734362" y="166700"/>
                  </a:lnTo>
                  <a:lnTo>
                    <a:pt x="6738370" y="146976"/>
                  </a:lnTo>
                  <a:lnTo>
                    <a:pt x="6738370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/>
          <p:nvPr/>
        </p:nvSpPr>
        <p:spPr>
          <a:xfrm>
            <a:off x="86854" y="101269"/>
            <a:ext cx="6738620" cy="203835"/>
          </a:xfrm>
          <a:custGeom>
            <a:avLst/>
            <a:gdLst/>
            <a:ahLst/>
            <a:cxnLst/>
            <a:rect l="l" t="t" r="r" b="b"/>
            <a:pathLst>
              <a:path w="6738620" h="203835">
                <a:moveTo>
                  <a:pt x="6687570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3605"/>
                </a:lnTo>
                <a:lnTo>
                  <a:pt x="6738370" y="203605"/>
                </a:lnTo>
                <a:lnTo>
                  <a:pt x="6738370" y="50800"/>
                </a:lnTo>
                <a:lnTo>
                  <a:pt x="6734362" y="31075"/>
                </a:lnTo>
                <a:lnTo>
                  <a:pt x="6723448" y="14922"/>
                </a:lnTo>
                <a:lnTo>
                  <a:pt x="6707295" y="4008"/>
                </a:lnTo>
                <a:lnTo>
                  <a:pt x="6687570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655" y="114161"/>
            <a:ext cx="10807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Objectif</a:t>
            </a:r>
            <a:r>
              <a:rPr sz="12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Principal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0180" y="158065"/>
            <a:ext cx="6738620" cy="42735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b="0" spc="-30" dirty="0">
                <a:latin typeface="Arial MT"/>
                <a:cs typeface="Arial MT"/>
              </a:rPr>
              <a:t>Application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spc="-45" dirty="0">
                <a:latin typeface="Arial MT"/>
                <a:cs typeface="Arial MT"/>
              </a:rPr>
              <a:t>mobile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10" dirty="0">
                <a:latin typeface="Arial MT"/>
                <a:cs typeface="Arial MT"/>
              </a:rPr>
              <a:t>pour</a:t>
            </a:r>
            <a:r>
              <a:rPr b="0" spc="-5" dirty="0">
                <a:latin typeface="Arial MT"/>
                <a:cs typeface="Arial MT"/>
              </a:rPr>
              <a:t> </a:t>
            </a:r>
            <a:r>
              <a:rPr b="0" spc="-60" dirty="0">
                <a:latin typeface="Arial MT"/>
                <a:cs typeface="Arial MT"/>
              </a:rPr>
              <a:t>gérer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5" dirty="0">
                <a:latin typeface="Arial MT"/>
                <a:cs typeface="Arial MT"/>
              </a:rPr>
              <a:t>efficacement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75" dirty="0">
                <a:latin typeface="Arial MT"/>
                <a:cs typeface="Arial MT"/>
              </a:rPr>
              <a:t>les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40" dirty="0">
                <a:latin typeface="Arial MT"/>
                <a:cs typeface="Arial MT"/>
              </a:rPr>
              <a:t>locations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80" dirty="0">
                <a:latin typeface="Arial MT"/>
                <a:cs typeface="Arial MT"/>
              </a:rPr>
              <a:t>de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spc="-40" dirty="0">
                <a:latin typeface="Arial MT"/>
                <a:cs typeface="Arial MT"/>
              </a:rPr>
              <a:t>voitures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80" dirty="0">
                <a:latin typeface="Arial MT"/>
                <a:cs typeface="Arial MT"/>
              </a:rPr>
              <a:t>avec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spc="-40" dirty="0">
                <a:latin typeface="Arial MT"/>
                <a:cs typeface="Arial MT"/>
              </a:rPr>
              <a:t>interface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10" dirty="0">
                <a:latin typeface="Arial MT"/>
                <a:cs typeface="Arial MT"/>
              </a:rPr>
              <a:t>intuitive</a:t>
            </a:r>
            <a:r>
              <a:rPr b="0" spc="-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et </a:t>
            </a:r>
            <a:r>
              <a:rPr b="0" spc="-10" dirty="0">
                <a:latin typeface="Arial MT"/>
                <a:cs typeface="Arial MT"/>
              </a:rPr>
              <a:t>sécurisée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9554" y="781340"/>
            <a:ext cx="1821814" cy="2146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434"/>
              </a:spcBef>
            </a:pPr>
            <a:r>
              <a:rPr sz="1100" b="1" spc="-40" dirty="0">
                <a:solidFill>
                  <a:srgbClr val="0000FF"/>
                </a:solidFill>
                <a:latin typeface="Arial"/>
                <a:cs typeface="Arial"/>
              </a:rPr>
              <a:t>Fonctionnalités</a:t>
            </a:r>
            <a:r>
              <a:rPr sz="1100" b="1" spc="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0000FF"/>
                </a:solidFill>
                <a:latin typeface="Arial"/>
                <a:cs typeface="Arial"/>
              </a:rPr>
              <a:t>CRUD</a:t>
            </a:r>
            <a:endParaRPr sz="1100">
              <a:latin typeface="Arial"/>
              <a:cs typeface="Arial"/>
            </a:endParaRPr>
          </a:p>
          <a:p>
            <a:pPr marL="12700" marR="70485">
              <a:lnSpc>
                <a:spcPct val="102600"/>
              </a:lnSpc>
              <a:spcBef>
                <a:spcPts val="300"/>
              </a:spcBef>
            </a:pPr>
            <a:r>
              <a:rPr sz="1100" b="1" spc="-30" dirty="0">
                <a:latin typeface="Arial"/>
                <a:cs typeface="Arial"/>
              </a:rPr>
              <a:t>Clients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Ajout,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Consultation, </a:t>
            </a:r>
            <a:r>
              <a:rPr sz="1100" spc="-20" dirty="0">
                <a:latin typeface="Arial MT"/>
                <a:cs typeface="Arial MT"/>
              </a:rPr>
              <a:t>Modification,</a:t>
            </a:r>
            <a:r>
              <a:rPr sz="1100" spc="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Suppression</a:t>
            </a:r>
            <a:endParaRPr sz="1100">
              <a:latin typeface="Arial MT"/>
              <a:cs typeface="Arial MT"/>
            </a:endParaRPr>
          </a:p>
          <a:p>
            <a:pPr marL="12700" marR="41910">
              <a:lnSpc>
                <a:spcPct val="102600"/>
              </a:lnSpc>
              <a:spcBef>
                <a:spcPts val="300"/>
              </a:spcBef>
            </a:pPr>
            <a:r>
              <a:rPr sz="1100" b="1" spc="-30" dirty="0">
                <a:latin typeface="Arial"/>
                <a:cs typeface="Arial"/>
              </a:rPr>
              <a:t>Voitures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 MT"/>
                <a:cs typeface="Arial MT"/>
              </a:rPr>
              <a:t>Inventaire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complet, </a:t>
            </a:r>
            <a:r>
              <a:rPr sz="1100" spc="-30" dirty="0">
                <a:latin typeface="Arial MT"/>
                <a:cs typeface="Arial MT"/>
              </a:rPr>
              <a:t>Photos,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Quantités</a:t>
            </a:r>
            <a:endParaRPr sz="1100">
              <a:latin typeface="Arial MT"/>
              <a:cs typeface="Arial MT"/>
            </a:endParaRPr>
          </a:p>
          <a:p>
            <a:pPr marL="12700" marR="172085">
              <a:lnSpc>
                <a:spcPct val="102699"/>
              </a:lnSpc>
              <a:spcBef>
                <a:spcPts val="295"/>
              </a:spcBef>
            </a:pPr>
            <a:r>
              <a:rPr sz="1100" b="1" spc="-40" dirty="0">
                <a:latin typeface="Arial"/>
                <a:cs typeface="Arial"/>
              </a:rPr>
              <a:t>Locations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 MT"/>
                <a:cs typeface="Arial MT"/>
              </a:rPr>
              <a:t>Création,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Suivi, </a:t>
            </a:r>
            <a:r>
              <a:rPr sz="1100" spc="-55" dirty="0">
                <a:latin typeface="Arial MT"/>
                <a:cs typeface="Arial MT"/>
              </a:rPr>
              <a:t>Calcul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automatique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65" dirty="0">
                <a:latin typeface="Arial MT"/>
                <a:cs typeface="Arial MT"/>
              </a:rPr>
              <a:t>Dashboard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Statistiques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temps </a:t>
            </a:r>
            <a:r>
              <a:rPr sz="1100" spc="-20" dirty="0">
                <a:latin typeface="Arial MT"/>
                <a:cs typeface="Arial MT"/>
              </a:rPr>
              <a:t>réel</a:t>
            </a:r>
            <a:endParaRPr sz="1100">
              <a:latin typeface="Arial MT"/>
              <a:cs typeface="Arial MT"/>
            </a:endParaRPr>
          </a:p>
          <a:p>
            <a:pPr marL="12700" marR="45720">
              <a:lnSpc>
                <a:spcPct val="102600"/>
              </a:lnSpc>
              <a:spcBef>
                <a:spcPts val="300"/>
              </a:spcBef>
            </a:pPr>
            <a:r>
              <a:rPr sz="1100" spc="-35" dirty="0">
                <a:latin typeface="Arial MT"/>
                <a:cs typeface="Arial MT"/>
              </a:rPr>
              <a:t>Validation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90" dirty="0">
                <a:latin typeface="Arial MT"/>
                <a:cs typeface="Arial MT"/>
              </a:rPr>
              <a:t>Données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clients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et </a:t>
            </a:r>
            <a:r>
              <a:rPr sz="1100" spc="-10" dirty="0">
                <a:latin typeface="Arial MT"/>
                <a:cs typeface="Arial MT"/>
              </a:rPr>
              <a:t>véhicules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10" y="1118603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710" y="1500708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710" y="1882813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710" y="2264918"/>
            <a:ext cx="65265" cy="65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7710" y="2647035"/>
            <a:ext cx="65265" cy="652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58503" y="781340"/>
            <a:ext cx="1831975" cy="16681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solidFill>
                  <a:srgbClr val="00FF00"/>
                </a:solidFill>
                <a:latin typeface="Arial"/>
                <a:cs typeface="Arial"/>
              </a:rPr>
              <a:t>Stack</a:t>
            </a:r>
            <a:r>
              <a:rPr sz="1100" b="1" spc="-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00FF00"/>
                </a:solidFill>
                <a:latin typeface="Arial"/>
                <a:cs typeface="Arial"/>
              </a:rPr>
              <a:t>Technologique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60" dirty="0">
                <a:latin typeface="Arial MT"/>
                <a:cs typeface="Arial MT"/>
              </a:rPr>
              <a:t>React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Native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0.71+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(Frontend) </a:t>
            </a:r>
            <a:r>
              <a:rPr sz="1100" spc="-105" dirty="0">
                <a:latin typeface="Arial MT"/>
                <a:cs typeface="Arial MT"/>
              </a:rPr>
              <a:t>Supabase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Backend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(BaaS) </a:t>
            </a:r>
            <a:r>
              <a:rPr sz="1100" spc="-60" dirty="0">
                <a:latin typeface="Arial MT"/>
                <a:cs typeface="Arial MT"/>
              </a:rPr>
              <a:t>PostgreSQL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60" dirty="0">
                <a:latin typeface="Arial MT"/>
                <a:cs typeface="Arial MT"/>
              </a:rPr>
              <a:t>(Base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de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données)</a:t>
            </a:r>
            <a:endParaRPr sz="1100">
              <a:latin typeface="Arial MT"/>
              <a:cs typeface="Arial MT"/>
            </a:endParaRPr>
          </a:p>
          <a:p>
            <a:pPr marL="12700" marR="820419">
              <a:lnSpc>
                <a:spcPct val="102600"/>
              </a:lnSpc>
              <a:spcBef>
                <a:spcPts val="300"/>
              </a:spcBef>
            </a:pPr>
            <a:r>
              <a:rPr sz="1100" spc="-50" dirty="0">
                <a:latin typeface="Arial MT"/>
                <a:cs typeface="Arial MT"/>
              </a:rPr>
              <a:t>Expo</a:t>
            </a:r>
            <a:r>
              <a:rPr sz="1100" spc="-10" dirty="0">
                <a:latin typeface="Arial MT"/>
                <a:cs typeface="Arial MT"/>
              </a:rPr>
              <a:t> Platform </a:t>
            </a:r>
            <a:r>
              <a:rPr sz="1100" spc="-50" dirty="0">
                <a:latin typeface="Arial MT"/>
                <a:cs typeface="Arial MT"/>
              </a:rPr>
              <a:t>(Développement)</a:t>
            </a:r>
            <a:endParaRPr sz="1100">
              <a:latin typeface="Arial MT"/>
              <a:cs typeface="Arial MT"/>
            </a:endParaRPr>
          </a:p>
          <a:p>
            <a:pPr marL="12700" marR="220345">
              <a:lnSpc>
                <a:spcPct val="125299"/>
              </a:lnSpc>
            </a:pPr>
            <a:r>
              <a:rPr sz="1100" spc="-60" dirty="0">
                <a:latin typeface="Arial MT"/>
                <a:cs typeface="Arial MT"/>
              </a:rPr>
              <a:t>React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40" dirty="0">
                <a:latin typeface="Arial MT"/>
                <a:cs typeface="Arial MT"/>
              </a:rPr>
              <a:t>Navigation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(Routing) </a:t>
            </a:r>
            <a:r>
              <a:rPr sz="1100" spc="-20" dirty="0">
                <a:latin typeface="Arial MT"/>
                <a:cs typeface="Arial MT"/>
              </a:rPr>
              <a:t>Material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Icons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(UI)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6659" y="1118603"/>
            <a:ext cx="65265" cy="652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6659" y="1328635"/>
            <a:ext cx="65265" cy="652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36659" y="1538668"/>
            <a:ext cx="65265" cy="65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36659" y="1748701"/>
            <a:ext cx="65265" cy="652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36659" y="2130806"/>
            <a:ext cx="65265" cy="652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36659" y="2340838"/>
            <a:ext cx="65265" cy="6526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917452" y="781340"/>
            <a:ext cx="1795780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6530" indent="280035">
              <a:lnSpc>
                <a:spcPct val="125299"/>
              </a:lnSpc>
              <a:spcBef>
                <a:spcPts val="100"/>
              </a:spcBef>
            </a:pPr>
            <a:r>
              <a:rPr sz="1100" b="1" spc="-45" dirty="0">
                <a:solidFill>
                  <a:srgbClr val="FF7F00"/>
                </a:solidFill>
                <a:latin typeface="Arial"/>
                <a:cs typeface="Arial"/>
              </a:rPr>
              <a:t>Avantages</a:t>
            </a:r>
            <a:r>
              <a:rPr sz="1100" b="1" spc="25" dirty="0">
                <a:solidFill>
                  <a:srgbClr val="FF7F00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7F00"/>
                </a:solidFill>
                <a:latin typeface="Arial"/>
                <a:cs typeface="Arial"/>
              </a:rPr>
              <a:t>Clés </a:t>
            </a:r>
            <a:r>
              <a:rPr sz="1100" b="1" spc="-30" dirty="0">
                <a:latin typeface="Arial"/>
                <a:cs typeface="Arial"/>
              </a:rPr>
              <a:t>Code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35" dirty="0">
                <a:latin typeface="Arial"/>
                <a:cs typeface="Arial"/>
              </a:rPr>
              <a:t>Unique </a:t>
            </a:r>
            <a:r>
              <a:rPr sz="1100" spc="-20" dirty="0">
                <a:latin typeface="Arial MT"/>
                <a:cs typeface="Arial MT"/>
              </a:rPr>
              <a:t>iOS/Android</a:t>
            </a:r>
            <a:endParaRPr sz="1100">
              <a:latin typeface="Arial MT"/>
              <a:cs typeface="Arial MT"/>
            </a:endParaRPr>
          </a:p>
          <a:p>
            <a:pPr marL="12700" marR="260985">
              <a:lnSpc>
                <a:spcPct val="102600"/>
              </a:lnSpc>
              <a:spcBef>
                <a:spcPts val="300"/>
              </a:spcBef>
            </a:pPr>
            <a:r>
              <a:rPr sz="1100" b="1" spc="-35" dirty="0">
                <a:latin typeface="Arial"/>
                <a:cs typeface="Arial"/>
              </a:rPr>
              <a:t>Sécurité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RLS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spc="-35" dirty="0">
                <a:latin typeface="Arial MT"/>
                <a:cs typeface="Arial MT"/>
              </a:rPr>
              <a:t>(Row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65" dirty="0">
                <a:latin typeface="Arial MT"/>
                <a:cs typeface="Arial MT"/>
              </a:rPr>
              <a:t>Level </a:t>
            </a:r>
            <a:r>
              <a:rPr sz="1100" spc="-10" dirty="0">
                <a:latin typeface="Arial MT"/>
                <a:cs typeface="Arial MT"/>
              </a:rPr>
              <a:t>Security)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25" dirty="0">
                <a:latin typeface="Arial"/>
                <a:cs typeface="Arial"/>
              </a:rPr>
              <a:t>Maintenance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Simplifiée</a:t>
            </a:r>
            <a:endParaRPr sz="1100">
              <a:latin typeface="Arial"/>
              <a:cs typeface="Arial"/>
            </a:endParaRPr>
          </a:p>
          <a:p>
            <a:pPr marL="12700" marR="194310">
              <a:lnSpc>
                <a:spcPct val="102600"/>
              </a:lnSpc>
              <a:spcBef>
                <a:spcPts val="300"/>
              </a:spcBef>
            </a:pPr>
            <a:r>
              <a:rPr sz="1100" b="1" spc="-30" dirty="0">
                <a:latin typeface="Arial"/>
                <a:cs typeface="Arial"/>
              </a:rPr>
              <a:t>Déploiement</a:t>
            </a:r>
            <a:r>
              <a:rPr sz="1100" b="1" spc="20" dirty="0">
                <a:latin typeface="Arial"/>
                <a:cs typeface="Arial"/>
              </a:rPr>
              <a:t> </a:t>
            </a:r>
            <a:r>
              <a:rPr sz="1100" b="1" spc="-40" dirty="0">
                <a:latin typeface="Arial"/>
                <a:cs typeface="Arial"/>
              </a:rPr>
              <a:t>Rapide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spc="-65" dirty="0">
                <a:latin typeface="Arial MT"/>
                <a:cs typeface="Arial MT"/>
              </a:rPr>
              <a:t>avec </a:t>
            </a:r>
            <a:r>
              <a:rPr sz="1100" spc="-20" dirty="0">
                <a:latin typeface="Arial MT"/>
                <a:cs typeface="Arial MT"/>
              </a:rPr>
              <a:t>Expo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35" dirty="0">
                <a:latin typeface="Arial"/>
                <a:cs typeface="Arial"/>
              </a:rPr>
              <a:t>Scalabilité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spc="-30" dirty="0">
                <a:latin typeface="Arial MT"/>
                <a:cs typeface="Arial MT"/>
              </a:rPr>
              <a:t>Architecture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95608" y="1118603"/>
            <a:ext cx="65265" cy="6526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95608" y="1328635"/>
            <a:ext cx="65265" cy="6526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95608" y="1710740"/>
            <a:ext cx="65265" cy="6526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95608" y="1920773"/>
            <a:ext cx="65265" cy="6526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95608" y="2302878"/>
            <a:ext cx="65265" cy="65265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0" y="3346272"/>
            <a:ext cx="6911975" cy="109855"/>
            <a:chOff x="0" y="3346272"/>
            <a:chExt cx="6911975" cy="109855"/>
          </a:xfrm>
        </p:grpSpPr>
        <p:sp>
          <p:nvSpPr>
            <p:cNvPr id="29" name="object 29"/>
            <p:cNvSpPr/>
            <p:nvPr/>
          </p:nvSpPr>
          <p:spPr>
            <a:xfrm>
              <a:off x="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2303970" y="109727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0397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2303970" y="109728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07928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2303970" y="109728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602039" y="3338410"/>
            <a:ext cx="17087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Système</a:t>
            </a:r>
            <a:r>
              <a:rPr sz="600" spc="1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Gestion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Locations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Lucida Sans Unicode"/>
                <a:cs typeface="Lucida Sans Unicode"/>
                <a:hlinkClick r:id="rId18" action="ppaction://hlinksldjump"/>
              </a:rPr>
              <a:t>Voitures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68261" y="3338410"/>
            <a:ext cx="189230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4</a:t>
            </a:r>
            <a:endParaRPr sz="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43957" y="788095"/>
            <a:ext cx="2343150" cy="1436370"/>
            <a:chOff x="34606" y="805677"/>
            <a:chExt cx="2343150" cy="14363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6" y="929170"/>
              <a:ext cx="2291747" cy="506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407" y="805677"/>
              <a:ext cx="2292350" cy="1436370"/>
            </a:xfrm>
            <a:custGeom>
              <a:avLst/>
              <a:gdLst/>
              <a:ahLst/>
              <a:cxnLst/>
              <a:rect l="l" t="t" r="r" b="b"/>
              <a:pathLst>
                <a:path w="2292350" h="1436370">
                  <a:moveTo>
                    <a:pt x="2291747" y="0"/>
                  </a:moveTo>
                  <a:lnTo>
                    <a:pt x="0" y="0"/>
                  </a:lnTo>
                  <a:lnTo>
                    <a:pt x="0" y="1436254"/>
                  </a:lnTo>
                  <a:lnTo>
                    <a:pt x="2291747" y="1436254"/>
                  </a:lnTo>
                  <a:lnTo>
                    <a:pt x="22917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06" y="973441"/>
              <a:ext cx="2292350" cy="1217930"/>
            </a:xfrm>
            <a:custGeom>
              <a:avLst/>
              <a:gdLst/>
              <a:ahLst/>
              <a:cxnLst/>
              <a:rect l="l" t="t" r="r" b="b"/>
              <a:pathLst>
                <a:path w="2292350" h="1217930">
                  <a:moveTo>
                    <a:pt x="2291747" y="0"/>
                  </a:moveTo>
                  <a:lnTo>
                    <a:pt x="0" y="0"/>
                  </a:lnTo>
                  <a:lnTo>
                    <a:pt x="0" y="1166889"/>
                  </a:lnTo>
                  <a:lnTo>
                    <a:pt x="4008" y="1186614"/>
                  </a:lnTo>
                  <a:lnTo>
                    <a:pt x="14922" y="1202767"/>
                  </a:lnTo>
                  <a:lnTo>
                    <a:pt x="31075" y="1213681"/>
                  </a:lnTo>
                  <a:lnTo>
                    <a:pt x="50800" y="1217690"/>
                  </a:lnTo>
                  <a:lnTo>
                    <a:pt x="2240946" y="1217690"/>
                  </a:lnTo>
                  <a:lnTo>
                    <a:pt x="2260671" y="1213681"/>
                  </a:lnTo>
                  <a:lnTo>
                    <a:pt x="2276824" y="1202767"/>
                  </a:lnTo>
                  <a:lnTo>
                    <a:pt x="2287738" y="1186614"/>
                  </a:lnTo>
                  <a:lnTo>
                    <a:pt x="2291747" y="1166889"/>
                  </a:lnTo>
                  <a:lnTo>
                    <a:pt x="229174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64" y="1032078"/>
              <a:ext cx="65265" cy="652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64" y="1242110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64" y="1452143"/>
              <a:ext cx="65265" cy="65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64" y="1834248"/>
              <a:ext cx="65265" cy="652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964" y="2044280"/>
              <a:ext cx="65265" cy="652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311986" y="766088"/>
            <a:ext cx="2343150" cy="1811020"/>
            <a:chOff x="2310142" y="805669"/>
            <a:chExt cx="2343150" cy="181102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0142" y="929170"/>
              <a:ext cx="2291747" cy="506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60942" y="805669"/>
              <a:ext cx="2292350" cy="1811020"/>
            </a:xfrm>
            <a:custGeom>
              <a:avLst/>
              <a:gdLst/>
              <a:ahLst/>
              <a:cxnLst/>
              <a:rect l="l" t="t" r="r" b="b"/>
              <a:pathLst>
                <a:path w="2292350" h="1811020">
                  <a:moveTo>
                    <a:pt x="2291747" y="0"/>
                  </a:moveTo>
                  <a:lnTo>
                    <a:pt x="0" y="0"/>
                  </a:lnTo>
                  <a:lnTo>
                    <a:pt x="0" y="1810670"/>
                  </a:lnTo>
                  <a:lnTo>
                    <a:pt x="2291747" y="1810670"/>
                  </a:lnTo>
                  <a:lnTo>
                    <a:pt x="22917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10142" y="973433"/>
              <a:ext cx="2292350" cy="1592580"/>
            </a:xfrm>
            <a:custGeom>
              <a:avLst/>
              <a:gdLst/>
              <a:ahLst/>
              <a:cxnLst/>
              <a:rect l="l" t="t" r="r" b="b"/>
              <a:pathLst>
                <a:path w="2292350" h="1592580">
                  <a:moveTo>
                    <a:pt x="2291747" y="0"/>
                  </a:moveTo>
                  <a:lnTo>
                    <a:pt x="0" y="0"/>
                  </a:lnTo>
                  <a:lnTo>
                    <a:pt x="0" y="1541305"/>
                  </a:lnTo>
                  <a:lnTo>
                    <a:pt x="4008" y="1561030"/>
                  </a:lnTo>
                  <a:lnTo>
                    <a:pt x="14922" y="1577183"/>
                  </a:lnTo>
                  <a:lnTo>
                    <a:pt x="31075" y="1588097"/>
                  </a:lnTo>
                  <a:lnTo>
                    <a:pt x="50800" y="1592106"/>
                  </a:lnTo>
                  <a:lnTo>
                    <a:pt x="2240946" y="1592106"/>
                  </a:lnTo>
                  <a:lnTo>
                    <a:pt x="2260671" y="1588097"/>
                  </a:lnTo>
                  <a:lnTo>
                    <a:pt x="2276824" y="1577183"/>
                  </a:lnTo>
                  <a:lnTo>
                    <a:pt x="2287738" y="1561030"/>
                  </a:lnTo>
                  <a:lnTo>
                    <a:pt x="2291747" y="1541305"/>
                  </a:lnTo>
                  <a:lnTo>
                    <a:pt x="229174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3487" y="1032078"/>
              <a:ext cx="65265" cy="652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3487" y="1242110"/>
              <a:ext cx="65265" cy="652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3487" y="1452143"/>
              <a:ext cx="65265" cy="652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3487" y="1662175"/>
              <a:ext cx="65265" cy="652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3487" y="2044280"/>
              <a:ext cx="65265" cy="652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3487" y="2426385"/>
              <a:ext cx="65265" cy="6526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596815" y="770926"/>
            <a:ext cx="2326640" cy="1918335"/>
            <a:chOff x="4585677" y="805672"/>
            <a:chExt cx="2326640" cy="1918335"/>
          </a:xfrm>
        </p:grpSpPr>
        <p:sp>
          <p:nvSpPr>
            <p:cNvPr id="33" name="object 33"/>
            <p:cNvSpPr/>
            <p:nvPr/>
          </p:nvSpPr>
          <p:spPr>
            <a:xfrm>
              <a:off x="4636477" y="805672"/>
              <a:ext cx="2275840" cy="1918335"/>
            </a:xfrm>
            <a:custGeom>
              <a:avLst/>
              <a:gdLst/>
              <a:ahLst/>
              <a:cxnLst/>
              <a:rect l="l" t="t" r="r" b="b"/>
              <a:pathLst>
                <a:path w="2275840" h="1918335">
                  <a:moveTo>
                    <a:pt x="2275522" y="0"/>
                  </a:moveTo>
                  <a:lnTo>
                    <a:pt x="0" y="0"/>
                  </a:lnTo>
                  <a:lnTo>
                    <a:pt x="0" y="1917856"/>
                  </a:lnTo>
                  <a:lnTo>
                    <a:pt x="2275522" y="1917856"/>
                  </a:lnTo>
                  <a:lnTo>
                    <a:pt x="2275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85677" y="929170"/>
              <a:ext cx="2291747" cy="5060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85677" y="973436"/>
              <a:ext cx="2292350" cy="1699895"/>
            </a:xfrm>
            <a:custGeom>
              <a:avLst/>
              <a:gdLst/>
              <a:ahLst/>
              <a:cxnLst/>
              <a:rect l="l" t="t" r="r" b="b"/>
              <a:pathLst>
                <a:path w="2292350" h="1699895">
                  <a:moveTo>
                    <a:pt x="2291747" y="0"/>
                  </a:moveTo>
                  <a:lnTo>
                    <a:pt x="0" y="0"/>
                  </a:lnTo>
                  <a:lnTo>
                    <a:pt x="0" y="1648491"/>
                  </a:lnTo>
                  <a:lnTo>
                    <a:pt x="4008" y="1668216"/>
                  </a:lnTo>
                  <a:lnTo>
                    <a:pt x="14922" y="1684369"/>
                  </a:lnTo>
                  <a:lnTo>
                    <a:pt x="31075" y="1695283"/>
                  </a:lnTo>
                  <a:lnTo>
                    <a:pt x="50800" y="1699292"/>
                  </a:lnTo>
                  <a:lnTo>
                    <a:pt x="2240946" y="1699292"/>
                  </a:lnTo>
                  <a:lnTo>
                    <a:pt x="2260671" y="1695283"/>
                  </a:lnTo>
                  <a:lnTo>
                    <a:pt x="2276824" y="1684369"/>
                  </a:lnTo>
                  <a:lnTo>
                    <a:pt x="2287738" y="1668216"/>
                  </a:lnTo>
                  <a:lnTo>
                    <a:pt x="2291747" y="1648491"/>
                  </a:lnTo>
                  <a:lnTo>
                    <a:pt x="2291747" y="0"/>
                  </a:lnTo>
                  <a:close/>
                </a:path>
              </a:pathLst>
            </a:custGeom>
            <a:solidFill>
              <a:srgbClr val="E9E9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9022" y="1032078"/>
              <a:ext cx="65265" cy="6526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9022" y="1414183"/>
              <a:ext cx="65265" cy="6526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9022" y="1796288"/>
              <a:ext cx="65265" cy="652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9022" y="2006320"/>
              <a:ext cx="65265" cy="6526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9022" y="2388425"/>
              <a:ext cx="65265" cy="65265"/>
            </a:xfrm>
            <a:prstGeom prst="rect">
              <a:avLst/>
            </a:prstGeom>
          </p:spPr>
        </p:pic>
      </p:grpSp>
      <p:sp>
        <p:nvSpPr>
          <p:cNvPr id="2" name="object 2"/>
          <p:cNvSpPr/>
          <p:nvPr/>
        </p:nvSpPr>
        <p:spPr>
          <a:xfrm>
            <a:off x="0" y="0"/>
            <a:ext cx="6912609" cy="354330"/>
          </a:xfrm>
          <a:custGeom>
            <a:avLst/>
            <a:gdLst/>
            <a:ahLst/>
            <a:cxnLst/>
            <a:rect l="l" t="t" r="r" b="b"/>
            <a:pathLst>
              <a:path w="6912609" h="354330">
                <a:moveTo>
                  <a:pt x="6912000" y="0"/>
                </a:moveTo>
                <a:lnTo>
                  <a:pt x="0" y="0"/>
                </a:lnTo>
                <a:lnTo>
                  <a:pt x="0" y="354152"/>
                </a:lnTo>
                <a:lnTo>
                  <a:pt x="6912000" y="354152"/>
                </a:lnTo>
                <a:lnTo>
                  <a:pt x="6912000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1884"/>
            <a:ext cx="20066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0" spc="-40" dirty="0">
                <a:solidFill>
                  <a:srgbClr val="FFFFFF"/>
                </a:solidFill>
                <a:latin typeface="Arial MT"/>
                <a:cs typeface="Arial MT"/>
              </a:rPr>
              <a:t>Détails</a:t>
            </a:r>
            <a:r>
              <a:rPr sz="1400" b="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b="0" spc="-135" dirty="0">
                <a:solidFill>
                  <a:srgbClr val="FFFFFF"/>
                </a:solidFill>
                <a:latin typeface="Arial MT"/>
                <a:cs typeface="Arial MT"/>
              </a:rPr>
              <a:t>des</a:t>
            </a:r>
            <a:r>
              <a:rPr sz="1400" b="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b="0" spc="-65" dirty="0">
                <a:solidFill>
                  <a:srgbClr val="FFFFFF"/>
                </a:solidFill>
                <a:latin typeface="Arial MT"/>
                <a:cs typeface="Arial MT"/>
              </a:rPr>
              <a:t>Modules</a:t>
            </a:r>
            <a:r>
              <a:rPr sz="1400" b="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b="0" spc="-60" dirty="0">
                <a:solidFill>
                  <a:srgbClr val="FFFFFF"/>
                </a:solidFill>
                <a:latin typeface="Arial MT"/>
                <a:cs typeface="Arial MT"/>
              </a:rPr>
              <a:t>CRUD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06" y="748753"/>
            <a:ext cx="2292350" cy="193675"/>
          </a:xfrm>
          <a:custGeom>
            <a:avLst/>
            <a:gdLst/>
            <a:ahLst/>
            <a:cxnLst/>
            <a:rect l="l" t="t" r="r" b="b"/>
            <a:pathLst>
              <a:path w="2292350" h="193675">
                <a:moveTo>
                  <a:pt x="224094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3069"/>
                </a:lnTo>
                <a:lnTo>
                  <a:pt x="2291747" y="193069"/>
                </a:lnTo>
                <a:lnTo>
                  <a:pt x="2291747" y="50800"/>
                </a:lnTo>
                <a:lnTo>
                  <a:pt x="2287738" y="31075"/>
                </a:lnTo>
                <a:lnTo>
                  <a:pt x="2276824" y="14922"/>
                </a:lnTo>
                <a:lnTo>
                  <a:pt x="2260671" y="4008"/>
                </a:lnTo>
                <a:lnTo>
                  <a:pt x="2240946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407" y="761645"/>
            <a:ext cx="928369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35" dirty="0">
                <a:solidFill>
                  <a:srgbClr val="0000FF"/>
                </a:solidFill>
                <a:latin typeface="Arial MT"/>
                <a:cs typeface="Arial MT"/>
              </a:rPr>
              <a:t>Module</a:t>
            </a:r>
            <a:r>
              <a:rPr sz="12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0000FF"/>
                </a:solidFill>
                <a:latin typeface="Arial MT"/>
                <a:cs typeface="Arial MT"/>
              </a:rPr>
              <a:t>Clients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9808" y="904847"/>
            <a:ext cx="1905635" cy="12477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25" dirty="0">
                <a:latin typeface="Arial"/>
                <a:cs typeface="Arial"/>
              </a:rPr>
              <a:t>Création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spc="-50" dirty="0">
                <a:latin typeface="Arial MT"/>
                <a:cs typeface="Arial MT"/>
              </a:rPr>
              <a:t>Formulaire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validation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35" dirty="0">
                <a:latin typeface="Arial"/>
                <a:cs typeface="Arial"/>
              </a:rPr>
              <a:t>Consultation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spc="-30" dirty="0">
                <a:latin typeface="Arial MT"/>
                <a:cs typeface="Arial MT"/>
              </a:rPr>
              <a:t>Liste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paginée</a:t>
            </a:r>
            <a:endParaRPr sz="1100" dirty="0">
              <a:latin typeface="Arial MT"/>
              <a:cs typeface="Arial MT"/>
            </a:endParaRPr>
          </a:p>
          <a:p>
            <a:pPr marL="12700" marR="302895">
              <a:lnSpc>
                <a:spcPct val="102600"/>
              </a:lnSpc>
              <a:spcBef>
                <a:spcPts val="295"/>
              </a:spcBef>
            </a:pPr>
            <a:r>
              <a:rPr sz="1100" b="1" spc="-10" dirty="0">
                <a:latin typeface="Arial"/>
                <a:cs typeface="Arial"/>
              </a:rPr>
              <a:t>Modification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spc="-40" dirty="0">
                <a:latin typeface="Arial MT"/>
                <a:cs typeface="Arial MT"/>
              </a:rPr>
              <a:t>Mise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à</a:t>
            </a:r>
            <a:r>
              <a:rPr sz="1100" spc="-20" dirty="0">
                <a:latin typeface="Arial MT"/>
                <a:cs typeface="Arial MT"/>
              </a:rPr>
              <a:t> jour </a:t>
            </a:r>
            <a:r>
              <a:rPr sz="1100" spc="-10" dirty="0">
                <a:latin typeface="Arial MT"/>
                <a:cs typeface="Arial MT"/>
              </a:rPr>
              <a:t>données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70" dirty="0">
                <a:latin typeface="Arial"/>
                <a:cs typeface="Arial"/>
              </a:rPr>
              <a:t>Suppression</a:t>
            </a:r>
            <a:r>
              <a:rPr sz="1100" b="1" spc="6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35" dirty="0">
                <a:latin typeface="Arial"/>
                <a:cs typeface="Arial"/>
              </a:rPr>
              <a:t> </a:t>
            </a:r>
            <a:r>
              <a:rPr sz="1100" spc="-55" dirty="0">
                <a:latin typeface="Arial MT"/>
                <a:cs typeface="Arial MT"/>
              </a:rPr>
              <a:t>Soft-</a:t>
            </a:r>
            <a:r>
              <a:rPr sz="1100" spc="-10" dirty="0">
                <a:latin typeface="Arial MT"/>
                <a:cs typeface="Arial MT"/>
              </a:rPr>
              <a:t>delete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60" dirty="0">
                <a:latin typeface="Arial"/>
                <a:cs typeface="Arial"/>
              </a:rPr>
              <a:t>Recherche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 MT"/>
                <a:cs typeface="Arial MT"/>
              </a:rPr>
              <a:t>Nom/Email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0142" y="748753"/>
            <a:ext cx="2292350" cy="193675"/>
          </a:xfrm>
          <a:custGeom>
            <a:avLst/>
            <a:gdLst/>
            <a:ahLst/>
            <a:cxnLst/>
            <a:rect l="l" t="t" r="r" b="b"/>
            <a:pathLst>
              <a:path w="2292350" h="193675">
                <a:moveTo>
                  <a:pt x="224094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3069"/>
                </a:lnTo>
                <a:lnTo>
                  <a:pt x="2291747" y="193069"/>
                </a:lnTo>
                <a:lnTo>
                  <a:pt x="2291747" y="50800"/>
                </a:lnTo>
                <a:lnTo>
                  <a:pt x="2287738" y="31075"/>
                </a:lnTo>
                <a:lnTo>
                  <a:pt x="2276824" y="14922"/>
                </a:lnTo>
                <a:lnTo>
                  <a:pt x="2260671" y="4008"/>
                </a:lnTo>
                <a:lnTo>
                  <a:pt x="2240946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60942" y="761645"/>
            <a:ext cx="101790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35" dirty="0">
                <a:solidFill>
                  <a:srgbClr val="00FF00"/>
                </a:solidFill>
                <a:latin typeface="Arial MT"/>
                <a:cs typeface="Arial MT"/>
              </a:rPr>
              <a:t>Module</a:t>
            </a:r>
            <a:r>
              <a:rPr sz="1200" spc="-4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00FF00"/>
                </a:solidFill>
                <a:latin typeface="Arial MT"/>
                <a:cs typeface="Arial MT"/>
              </a:rPr>
              <a:t>Voitures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25331" y="904847"/>
            <a:ext cx="1938655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Ajout</a:t>
            </a:r>
            <a:r>
              <a:rPr sz="1100" b="1" spc="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spc="-40" dirty="0">
                <a:latin typeface="Arial MT"/>
                <a:cs typeface="Arial MT"/>
              </a:rPr>
              <a:t>Marque,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Modèle,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Prix </a:t>
            </a:r>
            <a:r>
              <a:rPr sz="1100" b="1" spc="-35" dirty="0">
                <a:latin typeface="Arial"/>
                <a:cs typeface="Arial"/>
              </a:rPr>
              <a:t>Consultation</a:t>
            </a:r>
            <a:r>
              <a:rPr sz="1100" b="1" spc="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spc="-45" dirty="0">
                <a:latin typeface="Arial MT"/>
                <a:cs typeface="Arial MT"/>
              </a:rPr>
              <a:t>Inventaire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45" dirty="0">
                <a:latin typeface="Arial MT"/>
                <a:cs typeface="Arial MT"/>
              </a:rPr>
              <a:t>photos </a:t>
            </a:r>
            <a:r>
              <a:rPr sz="1100" b="1" spc="-10" dirty="0">
                <a:latin typeface="Arial"/>
                <a:cs typeface="Arial"/>
              </a:rPr>
              <a:t>Modification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Prix,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Quantité</a:t>
            </a:r>
            <a:endParaRPr sz="1100" dirty="0">
              <a:latin typeface="Arial MT"/>
              <a:cs typeface="Arial MT"/>
            </a:endParaRPr>
          </a:p>
          <a:p>
            <a:pPr marL="12700" marR="380365">
              <a:lnSpc>
                <a:spcPct val="102600"/>
              </a:lnSpc>
              <a:spcBef>
                <a:spcPts val="300"/>
              </a:spcBef>
            </a:pPr>
            <a:r>
              <a:rPr sz="1100" b="1" spc="-70" dirty="0">
                <a:latin typeface="Arial"/>
                <a:cs typeface="Arial"/>
              </a:rPr>
              <a:t>Suppression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spc="-35" dirty="0">
                <a:latin typeface="Arial MT"/>
                <a:cs typeface="Arial MT"/>
              </a:rPr>
              <a:t>Vérification </a:t>
            </a:r>
            <a:r>
              <a:rPr sz="1100" spc="-10" dirty="0">
                <a:latin typeface="Arial MT"/>
                <a:cs typeface="Arial MT"/>
              </a:rPr>
              <a:t>locations</a:t>
            </a:r>
            <a:endParaRPr sz="1100" dirty="0">
              <a:latin typeface="Arial MT"/>
              <a:cs typeface="Arial MT"/>
            </a:endParaRPr>
          </a:p>
          <a:p>
            <a:pPr marL="12700" marR="334645">
              <a:lnSpc>
                <a:spcPct val="102600"/>
              </a:lnSpc>
              <a:spcBef>
                <a:spcPts val="300"/>
              </a:spcBef>
            </a:pPr>
            <a:r>
              <a:rPr sz="1100" b="1" spc="-40" dirty="0">
                <a:latin typeface="Arial"/>
                <a:cs typeface="Arial"/>
              </a:rPr>
              <a:t>Gestion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Stock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spc="-40" dirty="0">
                <a:latin typeface="Arial MT"/>
                <a:cs typeface="Arial MT"/>
              </a:rPr>
              <a:t>Quantités </a:t>
            </a:r>
            <a:r>
              <a:rPr sz="1100" spc="-10" dirty="0">
                <a:latin typeface="Arial MT"/>
                <a:cs typeface="Arial MT"/>
              </a:rPr>
              <a:t>automatiques</a:t>
            </a:r>
            <a:endParaRPr sz="1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10" dirty="0">
                <a:latin typeface="Arial"/>
                <a:cs typeface="Arial"/>
              </a:rPr>
              <a:t>Filtres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spc="-40" dirty="0">
                <a:latin typeface="Arial MT"/>
                <a:cs typeface="Arial MT"/>
              </a:rPr>
              <a:t>Marque,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Modele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85677" y="748753"/>
            <a:ext cx="2292350" cy="193675"/>
          </a:xfrm>
          <a:custGeom>
            <a:avLst/>
            <a:gdLst/>
            <a:ahLst/>
            <a:cxnLst/>
            <a:rect l="l" t="t" r="r" b="b"/>
            <a:pathLst>
              <a:path w="2292350" h="193675">
                <a:moveTo>
                  <a:pt x="2240946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3069"/>
                </a:lnTo>
                <a:lnTo>
                  <a:pt x="2291747" y="193069"/>
                </a:lnTo>
                <a:lnTo>
                  <a:pt x="2291747" y="50800"/>
                </a:lnTo>
                <a:lnTo>
                  <a:pt x="2287738" y="31075"/>
                </a:lnTo>
                <a:lnTo>
                  <a:pt x="2276824" y="14922"/>
                </a:lnTo>
                <a:lnTo>
                  <a:pt x="2260671" y="4008"/>
                </a:lnTo>
                <a:lnTo>
                  <a:pt x="2240946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636477" y="761645"/>
            <a:ext cx="1102995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200" spc="-35" dirty="0">
                <a:solidFill>
                  <a:srgbClr val="FF7F00"/>
                </a:solidFill>
                <a:latin typeface="Arial MT"/>
                <a:cs typeface="Arial MT"/>
              </a:rPr>
              <a:t>Module</a:t>
            </a:r>
            <a:r>
              <a:rPr sz="1200" spc="-45" dirty="0">
                <a:solidFill>
                  <a:srgbClr val="FF7F00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FF7F00"/>
                </a:solidFill>
                <a:latin typeface="Arial MT"/>
                <a:cs typeface="Arial MT"/>
              </a:rPr>
              <a:t>Locations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00866" y="948625"/>
            <a:ext cx="1870075" cy="172021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1" spc="-25" dirty="0">
                <a:latin typeface="Arial"/>
                <a:cs typeface="Arial"/>
              </a:rPr>
              <a:t>Création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spc="-25" dirty="0">
                <a:latin typeface="Arial MT"/>
                <a:cs typeface="Arial MT"/>
              </a:rPr>
              <a:t>Client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200" dirty="0">
                <a:latin typeface="Arial MT"/>
                <a:cs typeface="Arial MT"/>
              </a:rPr>
              <a:t>+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55" dirty="0">
                <a:latin typeface="Arial MT"/>
                <a:cs typeface="Arial MT"/>
              </a:rPr>
              <a:t>Véhicule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150" dirty="0">
                <a:latin typeface="Arial MT"/>
                <a:cs typeface="Arial MT"/>
              </a:rPr>
              <a:t>+ </a:t>
            </a:r>
            <a:r>
              <a:rPr sz="1100" spc="-10" dirty="0">
                <a:latin typeface="Arial MT"/>
                <a:cs typeface="Arial MT"/>
              </a:rPr>
              <a:t>Dates</a:t>
            </a:r>
            <a:endParaRPr sz="1100">
              <a:latin typeface="Arial MT"/>
              <a:cs typeface="Arial MT"/>
            </a:endParaRPr>
          </a:p>
          <a:p>
            <a:pPr marL="12700" marR="332740">
              <a:lnSpc>
                <a:spcPct val="102600"/>
              </a:lnSpc>
              <a:spcBef>
                <a:spcPts val="300"/>
              </a:spcBef>
            </a:pPr>
            <a:r>
              <a:rPr sz="1100" b="1" spc="-35" dirty="0">
                <a:latin typeface="Arial"/>
                <a:cs typeface="Arial"/>
              </a:rPr>
              <a:t>Consultation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20" dirty="0">
                <a:latin typeface="Arial"/>
                <a:cs typeface="Arial"/>
              </a:rPr>
              <a:t> </a:t>
            </a:r>
            <a:r>
              <a:rPr sz="1100" spc="-45" dirty="0">
                <a:latin typeface="Arial MT"/>
                <a:cs typeface="Arial MT"/>
              </a:rPr>
              <a:t>Historique </a:t>
            </a:r>
            <a:r>
              <a:rPr sz="1100" spc="-10" dirty="0">
                <a:latin typeface="Arial MT"/>
                <a:cs typeface="Arial MT"/>
              </a:rPr>
              <a:t>complet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10" dirty="0">
                <a:latin typeface="Arial"/>
                <a:cs typeface="Arial"/>
              </a:rPr>
              <a:t>Modification</a:t>
            </a:r>
            <a:r>
              <a:rPr sz="1100" b="1" spc="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spc="-35" dirty="0">
                <a:latin typeface="Arial MT"/>
                <a:cs typeface="Arial MT"/>
              </a:rPr>
              <a:t>Dates,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35" dirty="0">
                <a:latin typeface="Arial MT"/>
                <a:cs typeface="Arial MT"/>
              </a:rPr>
              <a:t>Véhicule</a:t>
            </a:r>
            <a:endParaRPr sz="1100">
              <a:latin typeface="Arial MT"/>
              <a:cs typeface="Arial MT"/>
            </a:endParaRPr>
          </a:p>
          <a:p>
            <a:pPr marL="12700" marR="342265">
              <a:lnSpc>
                <a:spcPct val="102600"/>
              </a:lnSpc>
              <a:spcBef>
                <a:spcPts val="300"/>
              </a:spcBef>
            </a:pPr>
            <a:r>
              <a:rPr sz="1100" b="1" spc="-70" dirty="0">
                <a:latin typeface="Arial"/>
                <a:cs typeface="Arial"/>
              </a:rPr>
              <a:t>Suppression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spc="-40" dirty="0">
                <a:latin typeface="Arial MT"/>
                <a:cs typeface="Arial MT"/>
              </a:rPr>
              <a:t>Annulation </a:t>
            </a:r>
            <a:r>
              <a:rPr sz="1100" spc="-10" dirty="0">
                <a:latin typeface="Arial MT"/>
                <a:cs typeface="Arial MT"/>
              </a:rPr>
              <a:t>location</a:t>
            </a:r>
            <a:endParaRPr sz="1100">
              <a:latin typeface="Arial MT"/>
              <a:cs typeface="Arial MT"/>
            </a:endParaRPr>
          </a:p>
          <a:p>
            <a:pPr marL="12700" marR="273685">
              <a:lnSpc>
                <a:spcPct val="102699"/>
              </a:lnSpc>
              <a:spcBef>
                <a:spcPts val="295"/>
              </a:spcBef>
            </a:pPr>
            <a:r>
              <a:rPr sz="1100" b="1" spc="-20" dirty="0">
                <a:latin typeface="Arial"/>
                <a:cs typeface="Arial"/>
              </a:rPr>
              <a:t>Vérification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:</a:t>
            </a:r>
            <a:r>
              <a:rPr sz="1100" b="1" spc="15" dirty="0">
                <a:latin typeface="Arial"/>
                <a:cs typeface="Arial"/>
              </a:rPr>
              <a:t> </a:t>
            </a:r>
            <a:r>
              <a:rPr sz="1100" spc="-35" dirty="0">
                <a:latin typeface="Arial MT"/>
                <a:cs typeface="Arial MT"/>
              </a:rPr>
              <a:t>Disponibilité </a:t>
            </a:r>
            <a:r>
              <a:rPr sz="1100" spc="-10" dirty="0">
                <a:latin typeface="Arial MT"/>
                <a:cs typeface="Arial MT"/>
              </a:rPr>
              <a:t>véhicule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816" y="2905704"/>
            <a:ext cx="51771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-35" dirty="0">
                <a:latin typeface="Trebuchet MS"/>
                <a:cs typeface="Trebuchet MS"/>
              </a:rPr>
              <a:t>Application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45" dirty="0">
                <a:latin typeface="Trebuchet MS"/>
                <a:cs typeface="Trebuchet MS"/>
              </a:rPr>
              <a:t>disponible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sur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iOS</a:t>
            </a:r>
            <a:r>
              <a:rPr sz="900" b="1" spc="10" dirty="0">
                <a:latin typeface="Trebuchet MS"/>
                <a:cs typeface="Trebuchet MS"/>
              </a:rPr>
              <a:t> </a:t>
            </a:r>
            <a:r>
              <a:rPr sz="900" b="1" spc="70" dirty="0">
                <a:latin typeface="Trebuchet MS"/>
                <a:cs typeface="Trebuchet MS"/>
              </a:rPr>
              <a:t>&amp;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35" dirty="0">
                <a:latin typeface="Trebuchet MS"/>
                <a:cs typeface="Trebuchet MS"/>
              </a:rPr>
              <a:t>Android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i="1" dirty="0">
                <a:latin typeface="Trebuchet MS"/>
                <a:cs typeface="Trebuchet MS"/>
              </a:rPr>
              <a:t>•</a:t>
            </a:r>
            <a:r>
              <a:rPr sz="900" b="1" i="1" spc="10" dirty="0">
                <a:latin typeface="Trebuchet MS"/>
                <a:cs typeface="Trebuchet MS"/>
              </a:rPr>
              <a:t> </a:t>
            </a:r>
            <a:r>
              <a:rPr sz="900" b="1" spc="-40" dirty="0">
                <a:latin typeface="Trebuchet MS"/>
                <a:cs typeface="Trebuchet MS"/>
              </a:rPr>
              <a:t>Déploiement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45" dirty="0">
                <a:latin typeface="Trebuchet MS"/>
                <a:cs typeface="Trebuchet MS"/>
              </a:rPr>
              <a:t>simplifié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10" dirty="0">
                <a:latin typeface="Trebuchet MS"/>
                <a:cs typeface="Trebuchet MS"/>
              </a:rPr>
              <a:t>via</a:t>
            </a:r>
            <a:r>
              <a:rPr sz="900" b="1" spc="10" dirty="0">
                <a:latin typeface="Trebuchet MS"/>
                <a:cs typeface="Trebuchet MS"/>
              </a:rPr>
              <a:t> </a:t>
            </a:r>
            <a:r>
              <a:rPr sz="900" b="1" dirty="0">
                <a:latin typeface="Trebuchet MS"/>
                <a:cs typeface="Trebuchet MS"/>
              </a:rPr>
              <a:t>Expo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i="1" dirty="0">
                <a:latin typeface="Trebuchet MS"/>
                <a:cs typeface="Trebuchet MS"/>
              </a:rPr>
              <a:t>•</a:t>
            </a:r>
            <a:r>
              <a:rPr sz="900" b="1" i="1" spc="5" dirty="0">
                <a:latin typeface="Trebuchet MS"/>
                <a:cs typeface="Trebuchet MS"/>
              </a:rPr>
              <a:t> </a:t>
            </a:r>
            <a:r>
              <a:rPr sz="900" b="1" spc="-25" dirty="0">
                <a:latin typeface="Trebuchet MS"/>
                <a:cs typeface="Trebuchet MS"/>
              </a:rPr>
              <a:t>Support</a:t>
            </a:r>
            <a:r>
              <a:rPr sz="900" b="1" spc="5" dirty="0">
                <a:latin typeface="Trebuchet MS"/>
                <a:cs typeface="Trebuchet MS"/>
              </a:rPr>
              <a:t> </a:t>
            </a:r>
            <a:r>
              <a:rPr sz="900" b="1" spc="-50" dirty="0">
                <a:latin typeface="Trebuchet MS"/>
                <a:cs typeface="Trebuchet MS"/>
              </a:rPr>
              <a:t>multi-</a:t>
            </a:r>
            <a:r>
              <a:rPr sz="900" b="1" spc="-10" dirty="0">
                <a:latin typeface="Trebuchet MS"/>
                <a:cs typeface="Trebuchet MS"/>
              </a:rPr>
              <a:t>plateforme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3346272"/>
            <a:ext cx="6911975" cy="109855"/>
            <a:chOff x="0" y="3346272"/>
            <a:chExt cx="6911975" cy="109855"/>
          </a:xfrm>
        </p:grpSpPr>
        <p:sp>
          <p:nvSpPr>
            <p:cNvPr id="43" name="object 43"/>
            <p:cNvSpPr/>
            <p:nvPr/>
          </p:nvSpPr>
          <p:spPr>
            <a:xfrm>
              <a:off x="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2303970" y="109727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0397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2303970" y="109728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07928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2303970" y="109728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602039" y="3338410"/>
            <a:ext cx="17087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Système</a:t>
            </a:r>
            <a:r>
              <a:rPr sz="600" spc="1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Gestion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Locations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Lucida Sans Unicode"/>
                <a:cs typeface="Lucida Sans Unicode"/>
                <a:hlinkClick r:id="rId19" action="ppaction://hlinksldjump"/>
              </a:rPr>
              <a:t>Voitures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pc="-35" dirty="0"/>
              <a:t>3</a:t>
            </a:r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1884"/>
            <a:ext cx="22847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Démonstration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l’Application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9296" y="300416"/>
            <a:ext cx="3550208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Vidéo</a:t>
            </a:r>
            <a:r>
              <a:rPr spc="-5" dirty="0"/>
              <a:t> </a:t>
            </a:r>
            <a:r>
              <a:rPr dirty="0"/>
              <a:t>de la</a:t>
            </a:r>
            <a:r>
              <a:rPr spc="5" dirty="0"/>
              <a:t> </a:t>
            </a:r>
            <a:r>
              <a:rPr spc="-35" dirty="0"/>
              <a:t>réalisation</a:t>
            </a:r>
            <a:r>
              <a:rPr dirty="0"/>
              <a:t> </a:t>
            </a:r>
            <a:r>
              <a:rPr spc="-35" dirty="0"/>
              <a:t>complète</a:t>
            </a:r>
            <a:r>
              <a:rPr spc="-5" dirty="0"/>
              <a:t> </a:t>
            </a:r>
            <a:r>
              <a:rPr dirty="0"/>
              <a:t>de </a:t>
            </a:r>
            <a:r>
              <a:rPr spc="-25" dirty="0"/>
              <a:t>l’application</a:t>
            </a:r>
            <a:r>
              <a:rPr dirty="0"/>
              <a:t> </a:t>
            </a:r>
            <a:r>
              <a:rPr spc="-10" dirty="0"/>
              <a:t>mobile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346272"/>
            <a:ext cx="6911975" cy="109855"/>
            <a:chOff x="0" y="3346272"/>
            <a:chExt cx="6911975" cy="109855"/>
          </a:xfrm>
        </p:grpSpPr>
        <p:sp>
          <p:nvSpPr>
            <p:cNvPr id="5" name="object 5"/>
            <p:cNvSpPr/>
            <p:nvPr/>
          </p:nvSpPr>
          <p:spPr>
            <a:xfrm>
              <a:off x="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2303970" y="109727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3970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2303970" y="109727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07928" y="3346272"/>
              <a:ext cx="2304415" cy="109855"/>
            </a:xfrm>
            <a:custGeom>
              <a:avLst/>
              <a:gdLst/>
              <a:ahLst/>
              <a:cxnLst/>
              <a:rect l="l" t="t" r="r" b="b"/>
              <a:pathLst>
                <a:path w="2304415" h="109854">
                  <a:moveTo>
                    <a:pt x="2303970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2303970" y="109727"/>
                  </a:lnTo>
                  <a:lnTo>
                    <a:pt x="2303970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Groupe</a:t>
            </a:r>
            <a:r>
              <a:rPr spc="-5" dirty="0"/>
              <a:t> </a:t>
            </a:r>
            <a:r>
              <a:rPr spc="-35" dirty="0"/>
              <a:t>G5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02039" y="3338410"/>
            <a:ext cx="1708785" cy="1225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Système</a:t>
            </a:r>
            <a:r>
              <a:rPr sz="600" spc="1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Gestion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Locations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de</a:t>
            </a:r>
            <a:r>
              <a:rPr sz="600" spc="15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Lucida Sans Unicode"/>
                <a:cs typeface="Lucida Sans Unicode"/>
                <a:hlinkClick r:id="rId4" action="ppaction://hlinksldjump"/>
              </a:rPr>
              <a:t>Voitures</a:t>
            </a:r>
            <a:endParaRPr sz="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pc="-35" dirty="0"/>
              <a:t>4</a:t>
            </a:r>
            <a:r>
              <a:rPr spc="-55" dirty="0"/>
              <a:t> </a:t>
            </a:r>
            <a:r>
              <a:rPr dirty="0"/>
              <a:t>/</a:t>
            </a:r>
            <a:r>
              <a:rPr spc="-50" dirty="0"/>
              <a:t> 4</a:t>
            </a:r>
          </a:p>
        </p:txBody>
      </p:sp>
      <p:pic>
        <p:nvPicPr>
          <p:cNvPr id="11" name="Realisation">
            <a:hlinkClick r:id="" action="ppaction://media"/>
            <a:extLst>
              <a:ext uri="{FF2B5EF4-FFF2-40B4-BE49-F238E27FC236}">
                <a16:creationId xmlns:a16="http://schemas.microsoft.com/office/drawing/2014/main" id="{29791AD1-0243-959A-BFAB-696C47E26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492186"/>
            <a:ext cx="1597025" cy="2846224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299</Words>
  <Application>Microsoft Office PowerPoint</Application>
  <PresentationFormat>Personnalisé</PresentationFormat>
  <Paragraphs>61</Paragraphs>
  <Slides>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3" baseType="lpstr">
      <vt:lpstr>Arial</vt:lpstr>
      <vt:lpstr>Arial Black</vt:lpstr>
      <vt:lpstr>Arial MT</vt:lpstr>
      <vt:lpstr>Calibri</vt:lpstr>
      <vt:lpstr>Cavolini</vt:lpstr>
      <vt:lpstr>Lucida Sans Unicode</vt:lpstr>
      <vt:lpstr>Sitka Small Semibold</vt:lpstr>
      <vt:lpstr>Trebuchet MS</vt:lpstr>
      <vt:lpstr>Office Theme</vt:lpstr>
      <vt:lpstr>Présentation PowerPoint</vt:lpstr>
      <vt:lpstr> Application mobile pour gérer efficacement les locations de voitures avec interface intuitive et sécurisée</vt:lpstr>
      <vt:lpstr>Détails des Modules CRUD</vt:lpstr>
      <vt:lpstr>Vidéo de la réalisation complète de l’application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de Gestion de Locations de Voitures - Application Mobile - Résumé Exécutif</dc:title>
  <dc:creator>Groupe G5</dc:creator>
  <cp:lastModifiedBy>issam litimi</cp:lastModifiedBy>
  <cp:revision>2</cp:revision>
  <dcterms:created xsi:type="dcterms:W3CDTF">2026-01-14T19:01:42Z</dcterms:created>
  <dcterms:modified xsi:type="dcterms:W3CDTF">2026-01-14T23:50:38Z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2026-01-14T00:00:00Z</vt:filetime>
  </property>
  <property fmtid="{D5CDD505-2E9C-101B-9397-08002B2CF9AE}" pid="5" name="PTEX.Fullbanner">
    <vt:lpwstr>This is pdfTeX, Version 3.141592653-2.6-1.40.27 (TeX Live 2025) kpathsea version 6.4.1</vt:lpwstr>
  </property>
  <property fmtid="{D5CDD505-2E9C-101B-9397-08002B2CF9AE}" pid="6" name="Producer">
    <vt:lpwstr>pdfTeX-1.40.27</vt:lpwstr>
  </property>
</Properties>
</file>